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4"/>
  </p:sldMasterIdLst>
  <p:notesMasterIdLst>
    <p:notesMasterId r:id="rId17"/>
  </p:notesMasterIdLst>
  <p:handoutMasterIdLst>
    <p:handoutMasterId r:id="rId18"/>
  </p:handoutMasterIdLst>
  <p:sldIdLst>
    <p:sldId id="276" r:id="rId5"/>
    <p:sldId id="336" r:id="rId6"/>
    <p:sldId id="313" r:id="rId7"/>
    <p:sldId id="317" r:id="rId8"/>
    <p:sldId id="307" r:id="rId9"/>
    <p:sldId id="296" r:id="rId10"/>
    <p:sldId id="314" r:id="rId11"/>
    <p:sldId id="329" r:id="rId12"/>
    <p:sldId id="335" r:id="rId13"/>
    <p:sldId id="334" r:id="rId14"/>
    <p:sldId id="333" r:id="rId15"/>
    <p:sldId id="316" r:id="rId16"/>
  </p:sldIdLst>
  <p:sldSz cx="12188825" cy="6858000"/>
  <p:notesSz cx="6858000" cy="99472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634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30.06.2016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8F9E74-C99D-48E5-AAA9-FAFCAB8D12DB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1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A5CB8B-8EE0-4E1B-B207-9857963E2DE4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6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8654A-32F3-456C-BE09-485A2C96FC7E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8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98BCBD-B487-47D5-AFE0-AE8D63713628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6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438657-8D46-4941-AB2C-D122E9361AB0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C2017B-4460-412D-95B1-86441F83344D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6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A454F7-4AAD-469C-B935-80EDB0FB818C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4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AB08F-C29B-4A95-BB35-586C02186BF5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7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969F1-C579-4DAA-9466-D44D6720216E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5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2653E-5A09-4C16-A74D-B8A0095F33CF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8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057B76-0F21-4EAC-84A1-73E95DCDCD0D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0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5BAA19-F4F4-4309-80BB-E5578895C814}" type="slidenum">
              <a:rPr lang="ru-RU" altLang="ru-RU" smtClean="0">
                <a:solidFill>
                  <a:srgbClr val="FEFAC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EFAC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38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4" y="1124744"/>
            <a:ext cx="8230234" cy="4956584"/>
          </a:xfrm>
          <a:prstGeom prst="rect">
            <a:avLst/>
          </a:prstGeom>
          <a:effectLst>
            <a:glow rad="736600">
              <a:schemeClr val="accent1">
                <a:alpha val="26000"/>
              </a:schemeClr>
            </a:glow>
            <a:softEdge rad="1270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5780" y="278422"/>
            <a:ext cx="7654925" cy="1692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Север Якутии в  визуальном  нарративе  советских  исследователей (1920-1950)</a:t>
            </a:r>
          </a:p>
          <a:p>
            <a:pPr lvl="0" algn="ctr"/>
            <a:endParaRPr lang="ru-RU" sz="31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3969" y="537321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Степанова  Л.Б.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Институт  гуманитарных исследований и  проблем  малочисленных народов  Севера  СО РАН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Якутск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65" y="6079"/>
            <a:ext cx="1652994" cy="1594124"/>
          </a:xfrm>
          <a:prstGeom prst="rect">
            <a:avLst/>
          </a:prstGeom>
        </p:spPr>
      </p:pic>
    </p:spTree>
  </p:cSld>
  <p:clrMapOvr>
    <a:masterClrMapping/>
  </p:clrMapOvr>
  <p:transition spd="slow" advTm="3381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5E4ADC-82B0-4CDA-992C-D4217D55E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3" y="2410272"/>
            <a:ext cx="3821197" cy="26023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2E622-2514-4B2B-A42A-87D7970C7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12" y="1628800"/>
            <a:ext cx="2431671" cy="37541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C812FF-C4B7-4E90-A3DB-1854BEB4D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44" y="2468169"/>
            <a:ext cx="3869952" cy="248652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A82466-82B2-4EB8-AAF7-283A58C56903}"/>
              </a:ext>
            </a:extLst>
          </p:cNvPr>
          <p:cNvSpPr/>
          <p:nvPr/>
        </p:nvSpPr>
        <p:spPr>
          <a:xfrm>
            <a:off x="575173" y="5009989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063"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Кибитка охотника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И.Н.Туприна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pPr defTabSz="457063">
              <a:defRPr/>
            </a:pP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Анабарский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р-н. 1951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7103" y="5395352"/>
            <a:ext cx="3560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063">
              <a:defRPr/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Мальчик-подпасок. </a:t>
            </a:r>
          </a:p>
          <a:p>
            <a:pPr lvl="0" algn="ctr" defTabSz="457063">
              <a:defRPr/>
            </a:pP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Омолойский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наслег </a:t>
            </a:r>
          </a:p>
          <a:p>
            <a:pPr lvl="0" algn="ctr" defTabSz="457063">
              <a:defRPr/>
            </a:pP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Усть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-Янского р-на ЯАССР. 1954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44464" y="5021132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Оленевод. 1954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26660" y="7748"/>
            <a:ext cx="3762020" cy="756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Оленный</a:t>
            </a:r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транспорт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772816"/>
            <a:ext cx="5180468" cy="331549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21804" y="5229200"/>
            <a:ext cx="5180468" cy="909037"/>
          </a:xfrm>
          <a:prstGeom prst="roundRect">
            <a:avLst/>
          </a:prstGeom>
          <a:solidFill>
            <a:schemeClr val="accent5"/>
          </a:solidFill>
          <a:ln w="1397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Жорницкая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М.Я. В детских яслях. Спальня. пос. Колымское.  Колхоз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Турваургин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Юкагирская экспедиция 1959 г.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70476" y="5182807"/>
            <a:ext cx="5141251" cy="909037"/>
          </a:xfrm>
          <a:prstGeom prst="roundRect">
            <a:avLst/>
          </a:prstGeom>
          <a:solidFill>
            <a:schemeClr val="accent5"/>
          </a:solidFill>
          <a:ln w="1397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0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Строительство склада-ледника в  колхозе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Сутаня-удиран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  Пос. Андрюшкино.  Работает  плотник  </a:t>
            </a:r>
            <a:r>
              <a:rPr kumimoji="0" lang="ru-RU" sz="16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Аммосов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. 1951</a:t>
            </a:r>
          </a:p>
        </p:txBody>
      </p:sp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772815"/>
            <a:ext cx="5141251" cy="331549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758708" y="116632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Новый быт</a:t>
            </a:r>
            <a:endParaRPr 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004" y="3212976"/>
            <a:ext cx="7742785" cy="677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99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40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676" y="4180525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Борисов Павел Гаврилович (1898–1986). 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</a:rPr>
              <a:t>Ихтиолог, доктор биологических наук, профессор, лауреат Государственной премии СССР, зав. кафедрой ихтиологии Московского  технического института рыбной  промышленности. До участия в работе КЯР преподавал в сельскохозяйственном политехникуме </a:t>
            </a:r>
            <a:r>
              <a:rPr lang="ru-RU" sz="1200" dirty="0" err="1">
                <a:solidFill>
                  <a:schemeClr val="bg1"/>
                </a:solidFill>
              </a:rPr>
              <a:t>г.Иваново</a:t>
            </a:r>
            <a:r>
              <a:rPr lang="ru-RU" sz="1200" dirty="0">
                <a:solidFill>
                  <a:schemeClr val="bg1"/>
                </a:solidFill>
              </a:rPr>
              <a:t>-Вознесенск (Подмосковье). В 1925–1929 гг. – начальник Ленского ихтиологического отряда КЯР. Его отряд в составе П.А. </a:t>
            </a:r>
            <a:r>
              <a:rPr lang="ru-RU" sz="1200" dirty="0" err="1">
                <a:solidFill>
                  <a:schemeClr val="bg1"/>
                </a:solidFill>
              </a:rPr>
              <a:t>Дрягина</a:t>
            </a:r>
            <a:r>
              <a:rPr lang="ru-RU" sz="1200" dirty="0">
                <a:solidFill>
                  <a:schemeClr val="bg1"/>
                </a:solidFill>
              </a:rPr>
              <a:t> и Н.П. Вагнер, был единственным, который пересек всю Якутию с юга на север, сосредоточив свои исследования за Полярным кругом. Отряд П.Г. Борисова осуществил сбор якутских этнографических коллекций для МАЭ (Кунсткамера).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92" y="1412776"/>
            <a:ext cx="3542453" cy="2441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92" y="4221088"/>
            <a:ext cx="3452987" cy="2410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22" y="1412776"/>
            <a:ext cx="2592288" cy="276774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382444" y="188639"/>
            <a:ext cx="5616624" cy="856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Экспедиционный  фотопроект 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Ленского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ихтиологического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подотряда 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КЯР  АН  СССР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 руководством П.Г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Борисова. 1925-1927 гг.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46" y="4272265"/>
            <a:ext cx="2979440" cy="23077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310" y="836712"/>
            <a:ext cx="4602874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  визуальных исследований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Ленского ихтиологического отряда КЯР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1.Промысловый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транспорт и принадлежности к нему.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Речной транспорт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Орудия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промысла и принадлежности к ним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4.Объекты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промысла и их продукты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5. Антропологические типы населения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6. Жилища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 предметы быта»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7. Шаманизм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и верования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87105243"/>
      </p:ext>
    </p:extLst>
  </p:cSld>
  <p:clrMapOvr>
    <a:masterClrMapping/>
  </p:clrMapOvr>
  <p:transition spd="slow" advTm="35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092" cy="26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Ф-5748 Встреча с этнографической экспедицией - братья Травины 1928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17" y="1196752"/>
            <a:ext cx="5586705" cy="419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677" y="3573016"/>
            <a:ext cx="3459148" cy="277175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786673" y="11124"/>
            <a:ext cx="54006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Верхоянский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этнографический  подотряд  КЯР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под руководством  Д.Д. Травина. 1927 г.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56780"/>
            <a:ext cx="31420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Юрта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Кубалах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на пути из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Жиганска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 Верхоянск. </a:t>
            </a:r>
          </a:p>
          <a:p>
            <a:pPr algn="just"/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Карандаш, акварель.</a:t>
            </a:r>
          </a:p>
          <a:p>
            <a:pPr algn="just"/>
            <a:r>
              <a:rPr lang="ru-RU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400" i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772" y="63347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Осуохай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Карандаш, акварель.</a:t>
            </a: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10436" y="0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.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2004" y="0"/>
            <a:ext cx="7416812" cy="649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Управление Ляховского  ПОС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Фотодневник охотоведа П.Д.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Горюнихина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1934 г.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33" y="3698416"/>
            <a:ext cx="3749040" cy="3159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" y="1060210"/>
            <a:ext cx="5939955" cy="41782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7633" y="5238492"/>
            <a:ext cx="4624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О-в Большой Ляховский центральная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база. 1934г.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85" y="723861"/>
            <a:ext cx="3749040" cy="29855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9756" y="6309320"/>
            <a:ext cx="5728107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 1930-е гг.  было  открыто  много  полярных станций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39785" y="718786"/>
            <a:ext cx="2708639" cy="3414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err="1">
                <a:solidFill>
                  <a:schemeClr val="bg1"/>
                </a:solidFill>
              </a:rPr>
              <a:t>Оленный</a:t>
            </a:r>
            <a:r>
              <a:rPr lang="ru-RU" sz="1400" dirty="0">
                <a:solidFill>
                  <a:schemeClr val="bg1"/>
                </a:solidFill>
              </a:rPr>
              <a:t> транспорт на отдыхе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09274" y="6418297"/>
            <a:ext cx="2335147" cy="439703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Выезд сотрудников Ляховского о-ва на охоту </a:t>
            </a:r>
          </a:p>
        </p:txBody>
      </p:sp>
    </p:spTree>
    <p:extLst>
      <p:ext uri="{BB962C8B-B14F-4D97-AF65-F5344CB8AC3E}">
        <p14:creationId xmlns:p14="http://schemas.microsoft.com/office/powerpoint/2010/main" val="13385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06C344-AEEB-481C-8AB6-DA16FEFBD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10" y="4129717"/>
            <a:ext cx="3732804" cy="2708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B2A5DA-C7BD-4A23-9CA1-17273AB58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46158"/>
            <a:ext cx="3695513" cy="2762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836" y="93024"/>
            <a:ext cx="5788461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визуальных исследований  экспедиции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Центрального  музея  народоведения в  ЯАССР в 1934 г.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1) Виды </a:t>
            </a:r>
            <a:r>
              <a:rPr lang="ru-RU" dirty="0">
                <a:solidFill>
                  <a:schemeClr val="bg1"/>
                </a:solidFill>
              </a:rPr>
              <a:t>г. Якутска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2) Здания </a:t>
            </a:r>
            <a:r>
              <a:rPr lang="ru-RU" dirty="0">
                <a:solidFill>
                  <a:schemeClr val="bg1"/>
                </a:solidFill>
              </a:rPr>
              <a:t>в г. Якутске</a:t>
            </a:r>
          </a:p>
          <a:p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>
                <a:solidFill>
                  <a:schemeClr val="bg1"/>
                </a:solidFill>
              </a:rPr>
              <a:t>Исторические  здания  г. Якутска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4)Жилые </a:t>
            </a:r>
            <a:r>
              <a:rPr lang="ru-RU" dirty="0">
                <a:solidFill>
                  <a:schemeClr val="bg1"/>
                </a:solidFill>
              </a:rPr>
              <a:t>и хозяйственные  постройки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5)Портреты </a:t>
            </a:r>
            <a:r>
              <a:rPr lang="ru-RU" dirty="0">
                <a:solidFill>
                  <a:schemeClr val="bg1"/>
                </a:solidFill>
              </a:rPr>
              <a:t>советских работников  из числа местного     </a:t>
            </a:r>
          </a:p>
          <a:p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населения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6)Пионерское  </a:t>
            </a:r>
            <a:r>
              <a:rPr lang="ru-RU" dirty="0">
                <a:solidFill>
                  <a:schemeClr val="bg1"/>
                </a:solidFill>
              </a:rPr>
              <a:t>движение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7)Транспорт </a:t>
            </a:r>
            <a:r>
              <a:rPr lang="ru-RU" dirty="0">
                <a:solidFill>
                  <a:schemeClr val="bg1"/>
                </a:solidFill>
              </a:rPr>
              <a:t>(речной)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8)Строительство </a:t>
            </a:r>
            <a:r>
              <a:rPr lang="ru-RU" dirty="0">
                <a:solidFill>
                  <a:schemeClr val="bg1"/>
                </a:solidFill>
              </a:rPr>
              <a:t>(в </a:t>
            </a:r>
            <a:r>
              <a:rPr lang="ru-RU" dirty="0" err="1">
                <a:solidFill>
                  <a:schemeClr val="bg1"/>
                </a:solidFill>
              </a:rPr>
              <a:t>т.ч</a:t>
            </a:r>
            <a:r>
              <a:rPr lang="ru-RU" dirty="0">
                <a:solidFill>
                  <a:schemeClr val="bg1"/>
                </a:solidFill>
              </a:rPr>
              <a:t>. строительство дорог)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9)Сельское </a:t>
            </a:r>
            <a:r>
              <a:rPr lang="ru-RU" dirty="0">
                <a:solidFill>
                  <a:schemeClr val="bg1"/>
                </a:solidFill>
              </a:rPr>
              <a:t>хозяйство (сенозаготовки)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10)Верования </a:t>
            </a:r>
            <a:r>
              <a:rPr lang="ru-RU" dirty="0">
                <a:solidFill>
                  <a:schemeClr val="bg1"/>
                </a:solidFill>
              </a:rPr>
              <a:t>и традиционная обрядность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11)Промышленные  </a:t>
            </a:r>
            <a:r>
              <a:rPr lang="ru-RU" dirty="0">
                <a:solidFill>
                  <a:schemeClr val="bg1"/>
                </a:solidFill>
              </a:rPr>
              <a:t>артели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12)Детские  </a:t>
            </a:r>
            <a:r>
              <a:rPr lang="ru-RU" dirty="0">
                <a:solidFill>
                  <a:schemeClr val="bg1"/>
                </a:solidFill>
              </a:rPr>
              <a:t>сады/ </a:t>
            </a:r>
            <a:r>
              <a:rPr lang="ru-RU" dirty="0" smtClean="0">
                <a:solidFill>
                  <a:schemeClr val="bg1"/>
                </a:solidFill>
              </a:rPr>
              <a:t>школы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7406" y="4738699"/>
            <a:ext cx="5393320" cy="1911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Выполненные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художником экспедиции А.А. Шишовым  этнографические этюды и зарисовки хранятся ныне в составе собраний МАЭ РАН (Кунсткамера) в Санкт-Петербурге (кол. И.1755), куда они были переданы после ликвидации Музея народов СССР в г. Москве и в составе  собрания  Национального художественного музея Республики  Саха (Якутия) в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Якутске.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Шишов Алексей Александрович (1904–1988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Член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Союза художников СССР, специализировался в живописи, графике, портрете. Работал над оформлением книг, выставок, музеев, преподавал в художественных студиях. Участник экспедиции Центрального музея народоведения, под руководством С.А. Токарева в ЯАССР в 1934 г. </a:t>
            </a:r>
          </a:p>
          <a:p>
            <a:pPr algn="just"/>
            <a:endParaRPr lang="ru-RU" sz="11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74" y="0"/>
            <a:ext cx="3454852" cy="3501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4" y="2967068"/>
            <a:ext cx="4092481" cy="410477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Андреев Николай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Андреевич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(1889-1938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</a:p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>
                <a:solidFill>
                  <a:schemeClr val="bg1"/>
                </a:solidFill>
              </a:rPr>
              <a:t>Участник экспедиции к Северному Ледовитому океану (1920), ходил по реке Лене, обследовал памятники старины (1921). Он был идеологом иркутской творческой организации, зачинателем многих важных дел. Организатор создания творческой артели художников «Гагат» и общества «Новая Сибирь», делегат I </a:t>
            </a:r>
            <a:r>
              <a:rPr lang="ru-RU" sz="1600" dirty="0" err="1">
                <a:solidFill>
                  <a:schemeClr val="bg1"/>
                </a:solidFill>
              </a:rPr>
              <a:t>Всесибирского</a:t>
            </a:r>
            <a:r>
              <a:rPr lang="ru-RU" sz="1600" dirty="0">
                <a:solidFill>
                  <a:schemeClr val="bg1"/>
                </a:solidFill>
              </a:rPr>
              <a:t> съезда художников, первый председатель Восточно-Сибирского краевого Союза советских художников (1932-1933). Участник многих художественных выставок, в том числе передвижных по Лене и Витиму (1928).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2" y="0"/>
            <a:ext cx="2923220" cy="29670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14" y="1020024"/>
            <a:ext cx="3679822" cy="4752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718" y="5805264"/>
            <a:ext cx="2764912" cy="929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Андреев  Н.А.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Портрет  капитана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Н.С.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Горовацкого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1920 г.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70142" y="3573016"/>
            <a:ext cx="3982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Андреев  Н.А.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Портрет 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якута.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56" y="908720"/>
            <a:ext cx="5863577" cy="4207051"/>
          </a:xfrm>
        </p:spPr>
      </p:pic>
      <p:sp>
        <p:nvSpPr>
          <p:cNvPr id="3" name="TextBox 2"/>
          <p:cNvSpPr txBox="1"/>
          <p:nvPr/>
        </p:nvSpPr>
        <p:spPr>
          <a:xfrm>
            <a:off x="1125860" y="5131541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Носков  А.П.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ИЗБУШКА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Бумага, карандаш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6420" y="924780"/>
            <a:ext cx="5904656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Мыс  </a:t>
            </a:r>
            <a:r>
              <a:rPr lang="ru-RU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Буор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-хая  слыл местом частых  кораблекрушений. 20 августа 1933 г. в шторм затонул пароход «Революционный» со всей командой во главе с капитаном В.Т. </a:t>
            </a:r>
            <a:r>
              <a:rPr lang="ru-RU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Таленковым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. Годом раньше на мысе </a:t>
            </a:r>
            <a:r>
              <a:rPr lang="ru-RU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Буор</a:t>
            </a:r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-Хая был выброшен пароход «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Лена». На его борту находились члены  гидрографической экспедиции  АН СССР. В  их числе  радист, </a:t>
            </a:r>
            <a:r>
              <a:rPr lang="ru-RU" altLang="ru-RU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сотрудник Арктического </a:t>
            </a:r>
            <a:r>
              <a:rPr lang="ru-RU" alt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института А.П. Носков.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82912"/>
      </p:ext>
    </p:extLst>
  </p:cSld>
  <p:clrMapOvr>
    <a:masterClrMapping/>
  </p:clrMapOvr>
  <p:transition spd="slow" advTm="35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9" y="1090389"/>
            <a:ext cx="2715841" cy="362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146" y="4838509"/>
            <a:ext cx="36224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Редакция настенной газеты  «Колхозник». Слева направо  редактор Неустроев А.В., Бурцева  М.И.,  Третьякова  М.С. 03.07.1950 г. Колхоз «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Сутаня-Удиран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»  пос. Андрюшкино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Нижнеколымского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р-на.</a:t>
            </a: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8" y="0"/>
            <a:ext cx="4750527" cy="28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05579" y="2883079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Колхоз «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Турваургин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». Изучение </a:t>
            </a:r>
            <a:r>
              <a:rPr lang="ru-RU" sz="1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зооветправил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в  оленеводческой бригаде. Занятие проводит 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зооветтехник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 колхоза  Слонимский. 27.05.1950г.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0000" y="0"/>
            <a:ext cx="6573191" cy="870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Новый быт Севера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 авторском  фотопроекте </a:t>
            </a:r>
            <a:endParaRPr lang="ru-RU" sz="2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Г.В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. 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Наумова (1950-1951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гг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.)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71" y="3621743"/>
            <a:ext cx="4617080" cy="2827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01623" y="644894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Сдача пушнины  в фактории  </a:t>
            </a:r>
            <a:r>
              <a:rPr lang="ru-RU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Походска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Объект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098" y="1090389"/>
            <a:ext cx="2296093" cy="3027691"/>
          </a:xfrm>
          <a:prstGeom prst="rect">
            <a:avLst/>
          </a:prstGeom>
          <a:solidFill>
            <a:srgbClr val="FEFAC9">
              <a:tint val="40000"/>
            </a:srgbClr>
          </a:solidFill>
          <a:ln>
            <a:noFill/>
          </a:ln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58960" y="4263230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Наумов Гурий Васильевич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Участник  </a:t>
            </a:r>
            <a:r>
              <a:rPr lang="ru-RU" sz="1600" dirty="0">
                <a:solidFill>
                  <a:schemeClr val="bg1"/>
                </a:solidFill>
              </a:rPr>
              <a:t>Великой  Отечественной войны (1941-1945), гвардии  полковник запаса, известный  советский  географ, доктор технических наук. Сотрудник  II Якутской  комплексной  экспедиции СОПС. </a:t>
            </a:r>
          </a:p>
        </p:txBody>
      </p:sp>
    </p:spTree>
    <p:extLst>
      <p:ext uri="{BB962C8B-B14F-4D97-AF65-F5344CB8AC3E}">
        <p14:creationId xmlns:p14="http://schemas.microsoft.com/office/powerpoint/2010/main" val="10365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3128" y="947372"/>
            <a:ext cx="6531296" cy="563231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664" indent="-285664" algn="just" defTabSz="914126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entury Schoolbook" panose="02040604050505020304"/>
              </a:rPr>
              <a:t>составление предварительного плана фотосъемки объектов, с корректировкой на месте. </a:t>
            </a:r>
          </a:p>
          <a:p>
            <a:pPr marL="285664" indent="-285664" algn="just" defTabSz="914126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entury Schoolbook" panose="02040604050505020304"/>
              </a:rPr>
              <a:t>практика картографирования маршрута</a:t>
            </a:r>
          </a:p>
          <a:p>
            <a:pPr marL="285664" indent="-285664" algn="just" defTabSz="914126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entury Schoolbook" panose="02040604050505020304"/>
              </a:rPr>
              <a:t>съемка национальной  одежды – фиксация в  фас, в  профиль, сзади, макросъемка отдельных деталей.</a:t>
            </a:r>
          </a:p>
          <a:p>
            <a:pPr marL="285664" indent="-285664" algn="just" defTabSz="914126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entury Schoolbook" panose="02040604050505020304"/>
              </a:rPr>
              <a:t>съемка празднества, съемка похорон или ритуальных обрядов (присутствует только фотограф и объект).</a:t>
            </a:r>
          </a:p>
          <a:p>
            <a:pPr marL="285664" indent="-285664" algn="just" defTabSz="914126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Century Schoolbook" panose="02040604050505020304"/>
              </a:rPr>
              <a:t>фотофиксация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/>
              </a:rPr>
              <a:t> ассимиляционных процессов (фиксирование внимания на межнациональных браках).</a:t>
            </a:r>
          </a:p>
          <a:p>
            <a:pPr marL="285664" indent="-285664" algn="just" defTabSz="914126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chemeClr val="bg1"/>
                </a:solidFill>
                <a:latin typeface="Century Schoolbook" panose="02040604050505020304"/>
              </a:rPr>
              <a:t>фотофиксация</a:t>
            </a:r>
            <a:r>
              <a:rPr lang="ru-RU" sz="2000" dirty="0">
                <a:solidFill>
                  <a:schemeClr val="bg1"/>
                </a:solidFill>
                <a:latin typeface="Century Schoolbook" panose="02040604050505020304"/>
              </a:rPr>
              <a:t> заимствований народов друг у друга (у русских хозяйственная утварь, чукотская промысловая одежда русскими и эвенами).</a:t>
            </a:r>
          </a:p>
          <a:p>
            <a:pPr marL="285664" indent="-285664" algn="just" defTabSz="914126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entury Schoolbook" panose="02040604050505020304"/>
              </a:rPr>
              <a:t>сбор тематических коллекций по материальной культуре коренных народов Севера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2364" y="116632"/>
            <a:ext cx="6092825" cy="8307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126"/>
            <a:r>
              <a:rPr lang="ru-RU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 визуальных исследований</a:t>
            </a:r>
          </a:p>
          <a:p>
            <a:pPr lvl="0" algn="ctr" defTabSz="914126"/>
            <a:r>
              <a:rPr lang="ru-RU" sz="23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И.С. Гурвича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790" y="4509120"/>
            <a:ext cx="3902305" cy="152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D34817"/>
              </a:buClr>
              <a:buSzPct val="80000"/>
            </a:pPr>
            <a:r>
              <a:rPr lang="ru-RU" sz="1400" b="1" spc="10" dirty="0" smtClean="0">
                <a:solidFill>
                  <a:schemeClr val="bg1"/>
                </a:solidFill>
                <a:latin typeface="Century Schoolbook" panose="02040604050505020304"/>
              </a:rPr>
              <a:t>Гурвич Илья  Самуилович (1919-1992)</a:t>
            </a:r>
          </a:p>
          <a:p>
            <a:pPr lvl="0" algn="just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D34817"/>
              </a:buClr>
              <a:buSzPct val="80000"/>
            </a:pPr>
            <a:r>
              <a:rPr lang="ru-RU" sz="1400" b="1" spc="10" dirty="0" smtClean="0">
                <a:solidFill>
                  <a:schemeClr val="bg1"/>
                </a:solidFill>
                <a:latin typeface="Century Schoolbook" panose="02040604050505020304"/>
              </a:rPr>
              <a:t>Этнограф</a:t>
            </a:r>
            <a:r>
              <a:rPr lang="ru-RU" sz="1400" b="1" spc="10" dirty="0">
                <a:solidFill>
                  <a:schemeClr val="bg1"/>
                </a:solidFill>
                <a:latin typeface="Century Schoolbook" panose="02040604050505020304"/>
              </a:rPr>
              <a:t>, доктор исторических наук, известный специалист по этногенезу и этнической истории народов Севера Сибири, лауреат государственной премии СССР (1981).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" y="947372"/>
            <a:ext cx="513896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elements/1.1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898</Words>
  <Application>Microsoft Office PowerPoint</Application>
  <PresentationFormat>Произвольный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Century</vt:lpstr>
      <vt:lpstr>Century Schoolbook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Пользователь</dc:creator>
  <cp:lastModifiedBy>Лена Cтепанова</cp:lastModifiedBy>
  <cp:revision>59</cp:revision>
  <cp:lastPrinted>2020-12-11T06:14:53Z</cp:lastPrinted>
  <dcterms:created xsi:type="dcterms:W3CDTF">2018-11-14T15:42:12Z</dcterms:created>
  <dcterms:modified xsi:type="dcterms:W3CDTF">2021-05-19T09:51:06Z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